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DDDD"/>
    <a:srgbClr val="EAEAEA"/>
    <a:srgbClr val="C0C0C0"/>
    <a:srgbClr val="5F5F5F"/>
    <a:srgbClr val="969696"/>
    <a:srgbClr val="000000"/>
    <a:srgbClr val="C65D2E"/>
    <a:srgbClr val="2516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616-D870-4C96-A9A2-9392B5C50A43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FC611-F96D-42A5-BDC2-F5F45ECC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</a:t>
            </a:r>
            <a:r>
              <a:rPr lang="en-US" baseline="0" dirty="0" smtClean="0"/>
              <a:t>e the chapter to IFC.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 discuss the colonization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C611-F96D-42A5-BDC2-F5F45ECC4A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953000"/>
            <a:ext cx="8686800" cy="9477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10250"/>
            <a:ext cx="8686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602C74-0B7C-4DFD-8227-A6B9F19A5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56E03-D55C-4900-9C2A-11BB7D722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7400" y="188913"/>
            <a:ext cx="1768475" cy="6480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88913"/>
            <a:ext cx="5156200" cy="6480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6140-E75D-4B22-8E62-3E9EDB661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2F82C-5D8C-4ED3-A14E-74472959C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FF4D-019E-4DC4-B792-A18D7CC06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93850"/>
            <a:ext cx="3462338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3538" y="1593850"/>
            <a:ext cx="3462337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AF46-6FCE-4386-8D0F-19415A420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9753-A618-4CA4-B684-6780CA32B4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1B96B-2168-4A3C-9D1F-03E31D161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6B39-07E7-47DC-8FE1-33B86F52F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0E00C-EFF9-404C-BC1F-AB90D8D9E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F5653-88B4-4656-839B-9DA3B61C3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8913"/>
            <a:ext cx="707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828800" y="1593850"/>
            <a:ext cx="707707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1133EF-EDC1-4CFC-95C1-8B356DD5A0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Sigma Chi	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the University of Arizona</a:t>
            </a:r>
            <a:endParaRPr lang="en-US" dirty="0"/>
          </a:p>
        </p:txBody>
      </p:sp>
      <p:pic>
        <p:nvPicPr>
          <p:cNvPr id="8" name="Picture 7" descr="n10135603_40128138_1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n10135603_40128201_79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0"/>
            <a:ext cx="3068320" cy="23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rizo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14800" cy="4737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</a:t>
            </a:r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Χ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Content Placeholder 3" descr="n727557307_537427_889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447800"/>
            <a:ext cx="42672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4419600" y="1600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 would be honored to become a full member of the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Interfraternity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Council at the University of Arizona.  It is our belief that we will be a positive addition to Greek life, and that we have much to offer our campus, community, and beyond with our emphasis on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excellence in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leadership,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philanthropy,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academics.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Thank you for your time.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old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Our colony was founded on August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2007</a:t>
            </a:r>
          </a:p>
          <a:p>
            <a:r>
              <a:rPr lang="en-US" sz="2400" dirty="0" smtClean="0"/>
              <a:t>Since then, we have grown to include </a:t>
            </a:r>
            <a:r>
              <a:rPr lang="en-US" sz="2400" b="1" dirty="0" smtClean="0"/>
              <a:t>58 members.</a:t>
            </a:r>
          </a:p>
          <a:p>
            <a:r>
              <a:rPr lang="en-US" sz="2400" dirty="0" smtClean="0"/>
              <a:t>We have completed three of the four steps of colonization.  We intend on completing the last step, our Formal Petition, in early November</a:t>
            </a:r>
          </a:p>
          <a:p>
            <a:r>
              <a:rPr lang="en-US" sz="2400" dirty="0" smtClean="0"/>
              <a:t>We are engaged in a full time multimillion dollar capital campaign for the construction of </a:t>
            </a:r>
            <a:r>
              <a:rPr lang="en-US" sz="2400" b="1" dirty="0" smtClean="0"/>
              <a:t>a new house</a:t>
            </a:r>
            <a:r>
              <a:rPr lang="en-US" sz="2400" dirty="0" smtClean="0"/>
              <a:t> on our lot at First and Vine.</a:t>
            </a:r>
          </a:p>
          <a:p>
            <a:r>
              <a:rPr lang="en-US" sz="2400" dirty="0" smtClean="0"/>
              <a:t>We have held numerous community service, philanthropy, social, faculty and brotherhood events since our founding.</a:t>
            </a:r>
          </a:p>
          <a:p>
            <a:endParaRPr lang="en-US" sz="2400" dirty="0"/>
          </a:p>
        </p:txBody>
      </p:sp>
      <p:pic>
        <p:nvPicPr>
          <p:cNvPr id="4" name="Picture 3" descr="Old Main Fountain Flow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5" name="Picture 4" descr="old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Beta Phi colony is </a:t>
            </a:r>
            <a:r>
              <a:rPr lang="en-US" sz="2800" dirty="0"/>
              <a:t>committed to upholding the values of Friendship, Justice, and Learning.  Through aggressive targeted recruitment, a comprehensive pledge education program, an emphasis on </a:t>
            </a:r>
            <a:r>
              <a:rPr lang="en-US" sz="2800" dirty="0" smtClean="0"/>
              <a:t>community service</a:t>
            </a:r>
            <a:r>
              <a:rPr lang="en-US" sz="2800" dirty="0" smtClean="0"/>
              <a:t>, </a:t>
            </a:r>
            <a:r>
              <a:rPr lang="en-US" sz="2800" dirty="0"/>
              <a:t>and keeping in mind their legacy, they plan to establish a true values-based, leadership fraternity that will have permanent and influential presence at the University of Arizona.</a:t>
            </a:r>
          </a:p>
          <a:p>
            <a:endParaRPr lang="en-US" dirty="0"/>
          </a:p>
        </p:txBody>
      </p:sp>
      <p:pic>
        <p:nvPicPr>
          <p:cNvPr id="4" name="Picture 3" descr="Old Main Fountain Flow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5" name="Picture 4" descr="old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statistics</a:t>
            </a:r>
          </a:p>
          <a:p>
            <a:pPr lvl="1"/>
            <a:r>
              <a:rPr lang="en-US" sz="2000" dirty="0" smtClean="0"/>
              <a:t>We have had roughly 20 pledges complete our pledge program each semester</a:t>
            </a:r>
          </a:p>
          <a:p>
            <a:pPr lvl="1"/>
            <a:r>
              <a:rPr lang="en-US" sz="2000" dirty="0" smtClean="0"/>
              <a:t>Sigma Chi’s at UA have come from </a:t>
            </a:r>
            <a:r>
              <a:rPr lang="en-US" sz="2000" b="1" dirty="0" smtClean="0"/>
              <a:t>all walks of life</a:t>
            </a:r>
            <a:r>
              <a:rPr lang="en-US" sz="2000" dirty="0" smtClean="0"/>
              <a:t>.  Our ranks include an ASUA senator, an </a:t>
            </a:r>
            <a:r>
              <a:rPr lang="en-US" sz="2000" dirty="0" err="1" smtClean="0"/>
              <a:t>Icecat</a:t>
            </a:r>
            <a:r>
              <a:rPr lang="en-US" sz="2000" dirty="0" smtClean="0"/>
              <a:t>, </a:t>
            </a:r>
            <a:r>
              <a:rPr lang="en-US" sz="2000" dirty="0" smtClean="0"/>
              <a:t>a local DJ, the lead singer of a local rock band, the Vice Wing Commander of the Air Force ROTC, a hasher for G-phi, </a:t>
            </a:r>
            <a:r>
              <a:rPr lang="en-US" sz="2000" dirty="0" smtClean="0"/>
              <a:t>rugby </a:t>
            </a:r>
            <a:r>
              <a:rPr lang="en-US" sz="2000" dirty="0" smtClean="0"/>
              <a:t>players, 4.0 students</a:t>
            </a:r>
            <a:r>
              <a:rPr lang="en-US" sz="2000" dirty="0" smtClean="0"/>
              <a:t>, students studying engineering, anthropology, physics, </a:t>
            </a:r>
            <a:r>
              <a:rPr lang="en-US" sz="2000" dirty="0" smtClean="0"/>
              <a:t>among others. </a:t>
            </a:r>
          </a:p>
          <a:p>
            <a:pPr lvl="1"/>
            <a:r>
              <a:rPr lang="en-US" sz="2000" dirty="0" smtClean="0"/>
              <a:t>Every member of Sigma Chi is involved with at least one extracurricular activity</a:t>
            </a:r>
          </a:p>
          <a:p>
            <a:pPr lvl="1"/>
            <a:r>
              <a:rPr lang="en-US" sz="2000" dirty="0" smtClean="0"/>
              <a:t>We have the 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highest cumulative GPA </a:t>
            </a:r>
            <a:r>
              <a:rPr lang="en-US" sz="2000" dirty="0" smtClean="0"/>
              <a:t>among all </a:t>
            </a:r>
            <a:r>
              <a:rPr lang="en-US" sz="2000" dirty="0" smtClean="0"/>
              <a:t>male </a:t>
            </a:r>
            <a:r>
              <a:rPr lang="en-US" sz="2000" dirty="0" smtClean="0"/>
              <a:t>fraternities within IFC</a:t>
            </a:r>
            <a:endParaRPr lang="en-US" sz="2000" dirty="0"/>
          </a:p>
        </p:txBody>
      </p:sp>
      <p:pic>
        <p:nvPicPr>
          <p:cNvPr id="5" name="Picture 4" descr="ac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1107505" cy="1447800"/>
          </a:xfrm>
          <a:prstGeom prst="rect">
            <a:avLst/>
          </a:prstGeom>
        </p:spPr>
      </p:pic>
      <p:pic>
        <p:nvPicPr>
          <p:cNvPr id="6" name="Picture 5" descr="EstevanSerra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1143000" cy="1485900"/>
          </a:xfrm>
          <a:prstGeom prst="rect">
            <a:avLst/>
          </a:prstGeom>
        </p:spPr>
      </p:pic>
      <p:pic>
        <p:nvPicPr>
          <p:cNvPr id="7" name="Picture 6" descr="thorn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5800"/>
            <a:ext cx="1143000" cy="1479550"/>
          </a:xfrm>
          <a:prstGeom prst="rect">
            <a:avLst/>
          </a:prstGeom>
        </p:spPr>
      </p:pic>
      <p:pic>
        <p:nvPicPr>
          <p:cNvPr id="8" name="Picture 7" descr="Old Main Fountain Flower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9" name="Picture 8" descr="old_ma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Since the Fall of ’08 we have strategically and methodically moved towards reestablishing our chapter.</a:t>
            </a:r>
          </a:p>
          <a:p>
            <a:r>
              <a:rPr lang="en-US" sz="2400" dirty="0" smtClean="0"/>
              <a:t>Sigma Chi HQ has strict requirements for expansion chapters</a:t>
            </a:r>
          </a:p>
          <a:p>
            <a:r>
              <a:rPr lang="en-US" sz="2400" dirty="0" smtClean="0"/>
              <a:t>Benchmarks</a:t>
            </a:r>
          </a:p>
          <a:p>
            <a:pPr lvl="1"/>
            <a:r>
              <a:rPr lang="en-US" sz="2000" dirty="0" smtClean="0"/>
              <a:t>Declaration of Intent (11/07)</a:t>
            </a:r>
          </a:p>
          <a:p>
            <a:pPr lvl="1"/>
            <a:r>
              <a:rPr lang="en-US" sz="2000" dirty="0" smtClean="0"/>
              <a:t>Phase One Report (4/08)</a:t>
            </a:r>
          </a:p>
          <a:p>
            <a:pPr lvl="1"/>
            <a:r>
              <a:rPr lang="en-US" sz="2000" dirty="0" smtClean="0"/>
              <a:t>Phase Two Report (9/08)</a:t>
            </a:r>
          </a:p>
          <a:p>
            <a:pPr lvl="1"/>
            <a:r>
              <a:rPr lang="en-US" sz="2000" dirty="0" smtClean="0"/>
              <a:t>Formal Petition (</a:t>
            </a:r>
            <a:r>
              <a:rPr lang="en-US" sz="2000" i="1" dirty="0" smtClean="0"/>
              <a:t>expected 11/08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Initiation (</a:t>
            </a:r>
            <a:r>
              <a:rPr lang="en-US" sz="2000" i="1" dirty="0" smtClean="0"/>
              <a:t>tentatively set for early March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Old Main Fountain Flow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5" name="Picture 4" descr="old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Chapter House</a:t>
            </a:r>
            <a:endParaRPr lang="en-US" dirty="0"/>
          </a:p>
        </p:txBody>
      </p:sp>
      <p:pic>
        <p:nvPicPr>
          <p:cNvPr id="6" name="Content Placeholder 5" descr="1511 ELEVA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447800"/>
            <a:ext cx="9154633" cy="3733800"/>
          </a:xfrm>
        </p:spPr>
      </p:pic>
      <p:pic>
        <p:nvPicPr>
          <p:cNvPr id="4" name="Picture 3" descr="Old Main Fountain Flower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5" name="Picture 4" descr="old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Capital Campaign</a:t>
            </a:r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795918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62400" y="1676400"/>
            <a:ext cx="518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Since Fall of ‘08, we in conjunction with our Housing Corporation have been engaged in a 4.5 million dollar capital </a:t>
            </a:r>
            <a:r>
              <a:rPr lang="en-US" dirty="0" smtClean="0"/>
              <a:t>campaign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Our lot is at First and Vine </a:t>
            </a:r>
            <a:r>
              <a:rPr lang="en-US" dirty="0"/>
              <a:t>S</a:t>
            </a:r>
            <a:r>
              <a:rPr lang="en-US" dirty="0" smtClean="0"/>
              <a:t>t</a:t>
            </a:r>
            <a:r>
              <a:rPr lang="en-US" dirty="0"/>
              <a:t>., across from the </a:t>
            </a:r>
            <a:r>
              <a:rPr lang="en-US" dirty="0" err="1"/>
              <a:t>ADPi</a:t>
            </a:r>
            <a:r>
              <a:rPr lang="en-US" dirty="0"/>
              <a:t> house.  It is currently a parking lot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Despite the economic downturn, to date we have managed to raise </a:t>
            </a:r>
            <a:r>
              <a:rPr lang="en-US" b="1" dirty="0"/>
              <a:t>almost half of our goal.</a:t>
            </a:r>
          </a:p>
          <a:p>
            <a:endParaRPr lang="en-US" dirty="0"/>
          </a:p>
        </p:txBody>
      </p:sp>
      <p:pic>
        <p:nvPicPr>
          <p:cNvPr id="5" name="Picture 4" descr="Old Main Fountain Flower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6" name="Picture 5" descr="old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Sigma Chi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date:</a:t>
            </a:r>
          </a:p>
          <a:p>
            <a:pPr lvl="1"/>
            <a:r>
              <a:rPr lang="en-US" sz="2000" dirty="0" smtClean="0"/>
              <a:t>The Sigma Chi Campus Involvement Drive</a:t>
            </a:r>
          </a:p>
          <a:p>
            <a:pPr lvl="1"/>
            <a:r>
              <a:rPr lang="en-US" sz="2000" dirty="0" smtClean="0"/>
              <a:t>Annual Drive for Dreams™ invitational golf tournament</a:t>
            </a:r>
          </a:p>
          <a:p>
            <a:pPr lvl="1"/>
            <a:r>
              <a:rPr lang="en-US" sz="2000" dirty="0" smtClean="0"/>
              <a:t>Balfour Leadership Workshop</a:t>
            </a:r>
          </a:p>
          <a:p>
            <a:pPr lvl="1"/>
            <a:r>
              <a:rPr lang="en-US" sz="2000" dirty="0" smtClean="0"/>
              <a:t>MISSION 365 Recruitment program</a:t>
            </a:r>
          </a:p>
          <a:p>
            <a:pPr lvl="1"/>
            <a:r>
              <a:rPr lang="en-US" sz="2000" dirty="0" smtClean="0"/>
              <a:t>Derby Days (coming Spring ‘09!)</a:t>
            </a:r>
          </a:p>
          <a:p>
            <a:pPr lvl="1"/>
            <a:r>
              <a:rPr lang="el-GR" sz="2000" dirty="0" smtClean="0"/>
              <a:t>Σ</a:t>
            </a:r>
            <a:r>
              <a:rPr lang="en-US" sz="2000" dirty="0" smtClean="0"/>
              <a:t>X </a:t>
            </a:r>
            <a:r>
              <a:rPr lang="en-US" sz="2000" dirty="0" smtClean="0"/>
              <a:t>Mentor Program</a:t>
            </a:r>
          </a:p>
          <a:p>
            <a:pPr lvl="1"/>
            <a:r>
              <a:rPr lang="en-US" sz="2000" dirty="0" smtClean="0"/>
              <a:t>Merit Scholarship Program </a:t>
            </a:r>
          </a:p>
          <a:p>
            <a:pPr lvl="1"/>
            <a:r>
              <a:rPr lang="en-US" sz="2000" dirty="0" smtClean="0"/>
              <a:t>Sweetheart of Sigma Chi (coming this semester!)</a:t>
            </a:r>
          </a:p>
          <a:p>
            <a:pPr lvl="1"/>
            <a:r>
              <a:rPr lang="en-US" sz="2000" dirty="0" smtClean="0"/>
              <a:t>Sigma Chi Votes 2008</a:t>
            </a:r>
          </a:p>
          <a:p>
            <a:pPr lvl="1"/>
            <a:endParaRPr lang="en-US" sz="2000" dirty="0"/>
          </a:p>
        </p:txBody>
      </p:sp>
      <p:pic>
        <p:nvPicPr>
          <p:cNvPr id="4" name="Picture 3" descr="Old Main Fountain Flow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6" name="Picture 5" descr="old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/>
          <a:lstStyle/>
          <a:p>
            <a:r>
              <a:rPr lang="en-US" sz="4400" b="0" dirty="0" smtClean="0"/>
              <a:t>          Community Service</a:t>
            </a:r>
            <a:endParaRPr lang="en-US" sz="4400" b="0" dirty="0"/>
          </a:p>
        </p:txBody>
      </p:sp>
      <p:pic>
        <p:nvPicPr>
          <p:cNvPr id="5" name="Content Placeholder 4" descr="diamo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425" y="1656556"/>
            <a:ext cx="4445000" cy="3086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This semester our Chapter is proud to announce a partnership with the new Diamond Children center’s Steele Foundation.  We hope to hold two events each semester developing a relationship and serving the children in the terminal cancer ward.  </a:t>
            </a:r>
            <a:r>
              <a:rPr lang="en-US" sz="20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Our first service with them is in two weeks, a pumpkin carving </a:t>
            </a:r>
            <a:r>
              <a:rPr lang="en-US" sz="20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event for Halloween.</a:t>
            </a:r>
            <a:endParaRPr lang="en-US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5" descr="Old Main Fountain Flower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52601" cy="1447800"/>
          </a:xfrm>
          <a:prstGeom prst="rect">
            <a:avLst/>
          </a:prstGeom>
        </p:spPr>
      </p:pic>
      <p:pic>
        <p:nvPicPr>
          <p:cNvPr id="7" name="Picture 6" descr="old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752599" cy="1447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usiness vision design template">
  <a:themeElements>
    <a:clrScheme name="Default Design 1">
      <a:dk1>
        <a:srgbClr val="080808"/>
      </a:dk1>
      <a:lt1>
        <a:srgbClr val="74C8E6"/>
      </a:lt1>
      <a:dk2>
        <a:srgbClr val="000000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23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vision design template</Template>
  <TotalTime>1317</TotalTime>
  <Words>609</Words>
  <Application>Microsoft PowerPoint</Application>
  <PresentationFormat>On-screen Show (4:3)</PresentationFormat>
  <Paragraphs>62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Business vision design template</vt:lpstr>
      <vt:lpstr>Sigma Chi </vt:lpstr>
      <vt:lpstr>Overview</vt:lpstr>
      <vt:lpstr>Mission Statement</vt:lpstr>
      <vt:lpstr>Members</vt:lpstr>
      <vt:lpstr>Colonization</vt:lpstr>
      <vt:lpstr>Our New Chapter House</vt:lpstr>
      <vt:lpstr>The Capital Campaign</vt:lpstr>
      <vt:lpstr>Sigma Chi Programs</vt:lpstr>
      <vt:lpstr>          Community Service</vt:lpstr>
      <vt:lpstr>Conclusion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Chi</dc:title>
  <dc:creator>kaikaapro</dc:creator>
  <cp:lastModifiedBy>kaikaapro</cp:lastModifiedBy>
  <cp:revision>46</cp:revision>
  <dcterms:created xsi:type="dcterms:W3CDTF">2008-10-07T06:23:58Z</dcterms:created>
  <dcterms:modified xsi:type="dcterms:W3CDTF">2008-10-08T04:27:31Z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TC011408421033</vt:lpwstr>
  </property>
</Properties>
</file>